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1295400"/>
            <a:ext cx="6477000" cy="4314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57600" y="5791198"/>
            <a:ext cx="4419600" cy="987425"/>
          </a:xfrm>
          <a:custGeom>
            <a:avLst/>
            <a:gdLst/>
            <a:ahLst/>
            <a:cxnLst/>
            <a:rect l="l" t="t" r="r" b="b"/>
            <a:pathLst>
              <a:path w="4419600" h="987425">
                <a:moveTo>
                  <a:pt x="0" y="987424"/>
                </a:moveTo>
                <a:lnTo>
                  <a:pt x="4419600" y="987424"/>
                </a:lnTo>
                <a:lnTo>
                  <a:pt x="4419600" y="0"/>
                </a:lnTo>
                <a:lnTo>
                  <a:pt x="0" y="0"/>
                </a:lnTo>
                <a:lnTo>
                  <a:pt x="0" y="9874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31158" y="5857747"/>
            <a:ext cx="387286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" dirty="0">
                <a:solidFill>
                  <a:srgbClr val="FFFFFF"/>
                </a:solidFill>
                <a:latin typeface="Verdana"/>
                <a:cs typeface="Verdana"/>
              </a:rPr>
              <a:t>Electricity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7340" y="25349"/>
            <a:ext cx="768667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mtClean="0">
                <a:solidFill>
                  <a:srgbClr val="CC0000"/>
                </a:solidFill>
                <a:latin typeface="Impact"/>
                <a:cs typeface="Impact"/>
              </a:rPr>
              <a:t> </a:t>
            </a:r>
            <a:r>
              <a:rPr sz="7200" spc="-5">
                <a:solidFill>
                  <a:srgbClr val="CC0000"/>
                </a:solidFill>
                <a:latin typeface="Impact"/>
                <a:cs typeface="Impact"/>
              </a:rPr>
              <a:t>Chapter</a:t>
            </a:r>
            <a:r>
              <a:rPr sz="7200" spc="-85">
                <a:solidFill>
                  <a:srgbClr val="CC0000"/>
                </a:solidFill>
                <a:latin typeface="Impact"/>
                <a:cs typeface="Impact"/>
              </a:rPr>
              <a:t> </a:t>
            </a:r>
            <a:r>
              <a:rPr sz="7200" smtClean="0">
                <a:solidFill>
                  <a:srgbClr val="CC0000"/>
                </a:solidFill>
                <a:latin typeface="Impact"/>
                <a:cs typeface="Impact"/>
              </a:rPr>
              <a:t>1</a:t>
            </a:r>
            <a:r>
              <a:rPr lang="en-US" sz="7200" dirty="0" smtClean="0">
                <a:solidFill>
                  <a:srgbClr val="CC0000"/>
                </a:solidFill>
                <a:latin typeface="Impact"/>
                <a:cs typeface="Impact"/>
              </a:rPr>
              <a:t>3</a:t>
            </a:r>
            <a:endParaRPr sz="72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78067" y="1423416"/>
            <a:ext cx="3076956" cy="2045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70828" y="1416303"/>
            <a:ext cx="3044571" cy="2012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61050" y="1406525"/>
            <a:ext cx="3060700" cy="2028825"/>
          </a:xfrm>
          <a:custGeom>
            <a:avLst/>
            <a:gdLst/>
            <a:ahLst/>
            <a:cxnLst/>
            <a:rect l="l" t="t" r="r" b="b"/>
            <a:pathLst>
              <a:path w="3060700" h="2028825">
                <a:moveTo>
                  <a:pt x="0" y="2028825"/>
                </a:moveTo>
                <a:lnTo>
                  <a:pt x="3060700" y="2028825"/>
                </a:lnTo>
                <a:lnTo>
                  <a:pt x="3060700" y="0"/>
                </a:lnTo>
                <a:lnTo>
                  <a:pt x="0" y="0"/>
                </a:lnTo>
                <a:lnTo>
                  <a:pt x="0" y="202882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4540" y="4136516"/>
            <a:ext cx="7376795" cy="1977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645" algn="ctr">
              <a:lnSpc>
                <a:spcPct val="100000"/>
              </a:lnSpc>
              <a:spcBef>
                <a:spcPts val="100"/>
              </a:spcBef>
            </a:pPr>
            <a:r>
              <a:rPr sz="3200" b="1" u="heavy" dirty="0">
                <a:solidFill>
                  <a:srgbClr val="003399"/>
                </a:solidFill>
                <a:uFill>
                  <a:solidFill>
                    <a:srgbClr val="003399"/>
                  </a:solidFill>
                </a:uFill>
                <a:latin typeface="Arial"/>
                <a:cs typeface="Arial"/>
              </a:rPr>
              <a:t>Definition: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3200" b="1" spc="-5" dirty="0">
                <a:solidFill>
                  <a:srgbClr val="003399"/>
                </a:solidFill>
                <a:latin typeface="Arial"/>
                <a:cs typeface="Arial"/>
              </a:rPr>
              <a:t>Electricity </a:t>
            </a:r>
            <a:r>
              <a:rPr sz="3200" b="1" dirty="0">
                <a:solidFill>
                  <a:srgbClr val="003399"/>
                </a:solidFill>
                <a:latin typeface="Arial"/>
                <a:cs typeface="Arial"/>
              </a:rPr>
              <a:t>is a form of </a:t>
            </a:r>
            <a:r>
              <a:rPr sz="3200" b="1" dirty="0">
                <a:solidFill>
                  <a:srgbClr val="FF3300"/>
                </a:solidFill>
                <a:latin typeface="Arial"/>
                <a:cs typeface="Arial"/>
              </a:rPr>
              <a:t>energy </a:t>
            </a:r>
            <a:r>
              <a:rPr sz="3200" b="1" dirty="0">
                <a:solidFill>
                  <a:srgbClr val="003399"/>
                </a:solidFill>
                <a:latin typeface="Arial"/>
                <a:cs typeface="Arial"/>
              </a:rPr>
              <a:t>that</a:t>
            </a:r>
            <a:r>
              <a:rPr sz="3200" b="1" spc="-140" dirty="0">
                <a:solidFill>
                  <a:srgbClr val="0033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99"/>
                </a:solidFill>
                <a:latin typeface="Arial"/>
                <a:cs typeface="Arial"/>
              </a:rPr>
              <a:t>can  </a:t>
            </a:r>
            <a:r>
              <a:rPr sz="3200" b="1" dirty="0">
                <a:solidFill>
                  <a:srgbClr val="003399"/>
                </a:solidFill>
                <a:latin typeface="Arial"/>
                <a:cs typeface="Arial"/>
              </a:rPr>
              <a:t>be </a:t>
            </a:r>
            <a:r>
              <a:rPr sz="3200" b="1" spc="-5" dirty="0">
                <a:solidFill>
                  <a:srgbClr val="003399"/>
                </a:solidFill>
                <a:latin typeface="Arial"/>
                <a:cs typeface="Arial"/>
              </a:rPr>
              <a:t>easily changed </a:t>
            </a:r>
            <a:r>
              <a:rPr sz="3200" b="1" dirty="0">
                <a:solidFill>
                  <a:srgbClr val="003399"/>
                </a:solidFill>
                <a:latin typeface="Arial"/>
                <a:cs typeface="Arial"/>
              </a:rPr>
              <a:t>to other</a:t>
            </a:r>
            <a:r>
              <a:rPr sz="3200" b="1" spc="-120" dirty="0">
                <a:solidFill>
                  <a:srgbClr val="003399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3399"/>
                </a:solidFill>
                <a:latin typeface="Arial"/>
                <a:cs typeface="Arial"/>
              </a:rPr>
              <a:t>forms.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2583" y="252984"/>
            <a:ext cx="7307580" cy="9174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2563" y="92964"/>
            <a:ext cx="7627620" cy="10317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01674" y="220421"/>
            <a:ext cx="698055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375" dirty="0">
                <a:solidFill>
                  <a:srgbClr val="660033"/>
                </a:solidFill>
              </a:rPr>
              <a:t>What </a:t>
            </a:r>
            <a:r>
              <a:rPr sz="4400" spc="450" dirty="0">
                <a:solidFill>
                  <a:srgbClr val="660033"/>
                </a:solidFill>
              </a:rPr>
              <a:t>is</a:t>
            </a:r>
            <a:r>
              <a:rPr sz="4400" spc="120" dirty="0">
                <a:solidFill>
                  <a:srgbClr val="660033"/>
                </a:solidFill>
              </a:rPr>
              <a:t> </a:t>
            </a:r>
            <a:r>
              <a:rPr b="1" spc="645" dirty="0">
                <a:solidFill>
                  <a:srgbClr val="660033"/>
                </a:solidFill>
                <a:latin typeface="Calibri"/>
                <a:cs typeface="Calibri"/>
              </a:rPr>
              <a:t>Electricity</a:t>
            </a:r>
            <a:r>
              <a:rPr sz="4400" spc="645" dirty="0">
                <a:solidFill>
                  <a:srgbClr val="660033"/>
                </a:solidFill>
              </a:rPr>
              <a:t>???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06267" y="1610867"/>
            <a:ext cx="3265931" cy="21412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00298" y="1604772"/>
            <a:ext cx="3232277" cy="21083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89250" y="1593722"/>
            <a:ext cx="3249930" cy="2125980"/>
          </a:xfrm>
          <a:custGeom>
            <a:avLst/>
            <a:gdLst/>
            <a:ahLst/>
            <a:cxnLst/>
            <a:rect l="l" t="t" r="r" b="b"/>
            <a:pathLst>
              <a:path w="3249929" h="2125979">
                <a:moveTo>
                  <a:pt x="0" y="2125726"/>
                </a:moveTo>
                <a:lnTo>
                  <a:pt x="3249676" y="2125726"/>
                </a:lnTo>
                <a:lnTo>
                  <a:pt x="3249676" y="0"/>
                </a:lnTo>
                <a:lnTo>
                  <a:pt x="0" y="0"/>
                </a:lnTo>
                <a:lnTo>
                  <a:pt x="0" y="212572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9268" y="1915667"/>
            <a:ext cx="3115056" cy="20284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2879" y="1909317"/>
            <a:ext cx="3081782" cy="199593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2250" y="1898650"/>
            <a:ext cx="3098800" cy="2012950"/>
          </a:xfrm>
          <a:custGeom>
            <a:avLst/>
            <a:gdLst/>
            <a:ahLst/>
            <a:cxnLst/>
            <a:rect l="l" t="t" r="r" b="b"/>
            <a:pathLst>
              <a:path w="3098800" h="2012950">
                <a:moveTo>
                  <a:pt x="0" y="2012950"/>
                </a:moveTo>
                <a:lnTo>
                  <a:pt x="3098800" y="2012950"/>
                </a:lnTo>
                <a:lnTo>
                  <a:pt x="3098800" y="0"/>
                </a:lnTo>
                <a:lnTo>
                  <a:pt x="0" y="0"/>
                </a:lnTo>
                <a:lnTo>
                  <a:pt x="0" y="20129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2984" y="633983"/>
            <a:ext cx="8537448" cy="765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2183" y="512063"/>
            <a:ext cx="6257544" cy="1511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71269" y="609041"/>
            <a:ext cx="54457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380" dirty="0">
                <a:solidFill>
                  <a:srgbClr val="660066"/>
                </a:solidFill>
              </a:rPr>
              <a:t>What </a:t>
            </a:r>
            <a:r>
              <a:rPr sz="4400" spc="450" dirty="0">
                <a:solidFill>
                  <a:srgbClr val="660066"/>
                </a:solidFill>
              </a:rPr>
              <a:t>is </a:t>
            </a:r>
            <a:r>
              <a:rPr sz="4400" spc="409" dirty="0">
                <a:solidFill>
                  <a:srgbClr val="660066"/>
                </a:solidFill>
              </a:rPr>
              <a:t>an</a:t>
            </a:r>
            <a:r>
              <a:rPr sz="4400" spc="-60" dirty="0">
                <a:solidFill>
                  <a:srgbClr val="660066"/>
                </a:solidFill>
              </a:rPr>
              <a:t> </a:t>
            </a:r>
            <a:r>
              <a:rPr sz="4400" b="1" spc="665" dirty="0">
                <a:solidFill>
                  <a:srgbClr val="660066"/>
                </a:solidFill>
                <a:latin typeface="Calibri"/>
                <a:cs typeface="Calibri"/>
              </a:rPr>
              <a:t>Electric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38017" y="1311622"/>
            <a:ext cx="3117215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135"/>
              </a:lnSpc>
            </a:pPr>
            <a:r>
              <a:rPr sz="4400" b="1" spc="-60" dirty="0">
                <a:solidFill>
                  <a:srgbClr val="660066"/>
                </a:solidFill>
                <a:latin typeface="Calibri"/>
                <a:cs typeface="Calibri"/>
              </a:rPr>
              <a:t>C</a:t>
            </a:r>
            <a:r>
              <a:rPr sz="4400" b="1" spc="840" dirty="0">
                <a:solidFill>
                  <a:srgbClr val="660066"/>
                </a:solidFill>
                <a:latin typeface="Calibri"/>
                <a:cs typeface="Calibri"/>
              </a:rPr>
              <a:t>u</a:t>
            </a:r>
            <a:r>
              <a:rPr sz="4400" b="1" spc="570" dirty="0">
                <a:solidFill>
                  <a:srgbClr val="660066"/>
                </a:solidFill>
                <a:latin typeface="Calibri"/>
                <a:cs typeface="Calibri"/>
              </a:rPr>
              <a:t>rre</a:t>
            </a:r>
            <a:r>
              <a:rPr sz="4400" b="1" spc="720" dirty="0">
                <a:solidFill>
                  <a:srgbClr val="660066"/>
                </a:solidFill>
                <a:latin typeface="Calibri"/>
                <a:cs typeface="Calibri"/>
              </a:rPr>
              <a:t>n</a:t>
            </a:r>
            <a:r>
              <a:rPr sz="4400" b="1" spc="750" dirty="0">
                <a:solidFill>
                  <a:srgbClr val="660066"/>
                </a:solidFill>
                <a:latin typeface="Calibri"/>
                <a:cs typeface="Calibri"/>
              </a:rPr>
              <a:t>t</a:t>
            </a:r>
            <a:r>
              <a:rPr sz="4400" spc="165" dirty="0">
                <a:solidFill>
                  <a:srgbClr val="660066"/>
                </a:solidFill>
                <a:latin typeface="Calibri"/>
                <a:cs typeface="Calibri"/>
              </a:rPr>
              <a:t>???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5733" y="4551438"/>
            <a:ext cx="1726972" cy="2958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5940" y="4444365"/>
            <a:ext cx="797687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33CC"/>
                </a:solidFill>
                <a:latin typeface="Arial"/>
                <a:cs typeface="Arial"/>
              </a:rPr>
              <a:t>Definition: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800" b="1" spc="-5" dirty="0">
                <a:solidFill>
                  <a:srgbClr val="0033CC"/>
                </a:solidFill>
                <a:latin typeface="Arial"/>
                <a:cs typeface="Arial"/>
              </a:rPr>
              <a:t>An </a:t>
            </a:r>
            <a:r>
              <a:rPr sz="2800" b="1" dirty="0">
                <a:solidFill>
                  <a:srgbClr val="0033CC"/>
                </a:solidFill>
                <a:latin typeface="Arial"/>
                <a:cs typeface="Arial"/>
              </a:rPr>
              <a:t>electric </a:t>
            </a:r>
            <a:r>
              <a:rPr sz="2800" b="1" spc="-5" dirty="0">
                <a:solidFill>
                  <a:srgbClr val="0033CC"/>
                </a:solidFill>
                <a:latin typeface="Arial"/>
                <a:cs typeface="Arial"/>
              </a:rPr>
              <a:t>current is </a:t>
            </a:r>
            <a:r>
              <a:rPr sz="2800" b="1" dirty="0">
                <a:solidFill>
                  <a:srgbClr val="0033CC"/>
                </a:solidFill>
                <a:latin typeface="Arial"/>
                <a:cs typeface="Arial"/>
              </a:rPr>
              <a:t>the rate </a:t>
            </a:r>
            <a:r>
              <a:rPr sz="2800" b="1" spc="-5" dirty="0">
                <a:solidFill>
                  <a:srgbClr val="0033CC"/>
                </a:solidFill>
                <a:latin typeface="Arial"/>
                <a:cs typeface="Arial"/>
              </a:rPr>
              <a:t>of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flow of </a:t>
            </a:r>
            <a:r>
              <a:rPr sz="2800" b="1" dirty="0">
                <a:solidFill>
                  <a:srgbClr val="FF0000"/>
                </a:solidFill>
                <a:latin typeface="Arial"/>
                <a:cs typeface="Arial"/>
              </a:rPr>
              <a:t>electric 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charges </a:t>
            </a:r>
            <a:r>
              <a:rPr sz="2800" b="1" spc="-5" dirty="0">
                <a:solidFill>
                  <a:srgbClr val="0033CC"/>
                </a:solidFill>
                <a:latin typeface="Arial"/>
                <a:cs typeface="Arial"/>
              </a:rPr>
              <a:t>in a</a:t>
            </a:r>
            <a:r>
              <a:rPr sz="2800" b="1" spc="1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CC"/>
                </a:solidFill>
                <a:latin typeface="Arial"/>
                <a:cs typeface="Arial"/>
              </a:rPr>
              <a:t>circuit.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44495" y="1292352"/>
            <a:ext cx="3808476" cy="28346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27351" y="1274699"/>
            <a:ext cx="3792854" cy="2819400"/>
          </a:xfrm>
          <a:custGeom>
            <a:avLst/>
            <a:gdLst/>
            <a:ahLst/>
            <a:cxnLst/>
            <a:rect l="l" t="t" r="r" b="b"/>
            <a:pathLst>
              <a:path w="3792854" h="2819400">
                <a:moveTo>
                  <a:pt x="0" y="2819400"/>
                </a:moveTo>
                <a:lnTo>
                  <a:pt x="3792474" y="2819400"/>
                </a:lnTo>
                <a:lnTo>
                  <a:pt x="3792474" y="0"/>
                </a:lnTo>
                <a:lnTo>
                  <a:pt x="0" y="0"/>
                </a:lnTo>
                <a:lnTo>
                  <a:pt x="0" y="2819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27351" y="1274699"/>
            <a:ext cx="3792854" cy="2819400"/>
          </a:xfrm>
          <a:custGeom>
            <a:avLst/>
            <a:gdLst/>
            <a:ahLst/>
            <a:cxnLst/>
            <a:rect l="l" t="t" r="r" b="b"/>
            <a:pathLst>
              <a:path w="3792854" h="2819400">
                <a:moveTo>
                  <a:pt x="0" y="2819400"/>
                </a:moveTo>
                <a:lnTo>
                  <a:pt x="3792474" y="2819400"/>
                </a:lnTo>
                <a:lnTo>
                  <a:pt x="3792474" y="0"/>
                </a:lnTo>
                <a:lnTo>
                  <a:pt x="0" y="0"/>
                </a:lnTo>
                <a:lnTo>
                  <a:pt x="0" y="28194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28976" y="1427225"/>
            <a:ext cx="3143250" cy="21367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34000" y="2543175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4">
                <a:moveTo>
                  <a:pt x="0" y="0"/>
                </a:moveTo>
                <a:lnTo>
                  <a:pt x="344424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621403" y="2191004"/>
            <a:ext cx="96139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4005" marR="5080" indent="-29464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c</a:t>
            </a:r>
            <a:r>
              <a:rPr sz="1400" b="1" spc="-10" dirty="0">
                <a:latin typeface="Arial"/>
                <a:cs typeface="Arial"/>
              </a:rPr>
              <a:t>onn</a:t>
            </a:r>
            <a:r>
              <a:rPr sz="1400" b="1" dirty="0">
                <a:latin typeface="Arial"/>
                <a:cs typeface="Arial"/>
              </a:rPr>
              <a:t>ecti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g  </a:t>
            </a:r>
            <a:r>
              <a:rPr sz="1400" b="1" spc="5" dirty="0">
                <a:latin typeface="Arial"/>
                <a:cs typeface="Arial"/>
              </a:rPr>
              <a:t>wire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08960" y="1973707"/>
            <a:ext cx="63627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1290" marR="5080" indent="-161925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elect</a:t>
            </a:r>
            <a:r>
              <a:rPr sz="1400" b="1" spc="-10" dirty="0">
                <a:latin typeface="Arial"/>
                <a:cs typeface="Arial"/>
              </a:rPr>
              <a:t>ri</a:t>
            </a:r>
            <a:r>
              <a:rPr sz="1400" b="1" dirty="0">
                <a:latin typeface="Arial"/>
                <a:cs typeface="Arial"/>
              </a:rPr>
              <a:t>c  cell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32454" y="2770758"/>
            <a:ext cx="6965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filame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915155" y="2895600"/>
            <a:ext cx="347472" cy="152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91026" y="2890773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4">
                <a:moveTo>
                  <a:pt x="0" y="0"/>
                </a:moveTo>
                <a:lnTo>
                  <a:pt x="344424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674364" y="3644010"/>
            <a:ext cx="14217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flow of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electrons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8885" y="482930"/>
            <a:ext cx="41268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"/>
                <a:cs typeface="Arial"/>
              </a:rPr>
              <a:t>Electric</a:t>
            </a:r>
            <a:r>
              <a:rPr sz="4400" spc="-90" dirty="0">
                <a:latin typeface="Arial"/>
                <a:cs typeface="Arial"/>
              </a:rPr>
              <a:t> </a:t>
            </a:r>
            <a:r>
              <a:rPr sz="4400" dirty="0">
                <a:latin typeface="Arial"/>
                <a:cs typeface="Arial"/>
              </a:rPr>
              <a:t>Charges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4329"/>
            <a:ext cx="7190740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b="1" spc="-5" dirty="0">
                <a:solidFill>
                  <a:srgbClr val="0033CC"/>
                </a:solidFill>
                <a:latin typeface="Arial"/>
                <a:cs typeface="Arial"/>
              </a:rPr>
              <a:t>Electric charges are made up of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positive </a:t>
            </a:r>
            <a:r>
              <a:rPr sz="2800" b="1" spc="-5" dirty="0">
                <a:solidFill>
                  <a:srgbClr val="0033CC"/>
                </a:solidFill>
                <a:latin typeface="Arial"/>
                <a:cs typeface="Arial"/>
              </a:rPr>
              <a:t> charges (protons) and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negative </a:t>
            </a:r>
            <a:r>
              <a:rPr sz="2800" b="1" spc="-5" dirty="0">
                <a:solidFill>
                  <a:srgbClr val="0033CC"/>
                </a:solidFill>
                <a:latin typeface="Arial"/>
                <a:cs typeface="Arial"/>
              </a:rPr>
              <a:t>charges  (electrons).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33CC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355600" marR="28257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0033CC"/>
                </a:solidFill>
                <a:latin typeface="Arial"/>
                <a:cs typeface="Arial"/>
              </a:rPr>
              <a:t>When these charges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flow </a:t>
            </a:r>
            <a:r>
              <a:rPr sz="2800" b="1" spc="-5" dirty="0">
                <a:solidFill>
                  <a:srgbClr val="0033CC"/>
                </a:solidFill>
                <a:latin typeface="Arial"/>
                <a:cs typeface="Arial"/>
              </a:rPr>
              <a:t>in a circuit, a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 current </a:t>
            </a:r>
            <a:r>
              <a:rPr sz="2800" b="1" spc="-5" dirty="0">
                <a:solidFill>
                  <a:srgbClr val="0033CC"/>
                </a:solidFill>
                <a:latin typeface="Arial"/>
                <a:cs typeface="Arial"/>
              </a:rPr>
              <a:t>is</a:t>
            </a:r>
            <a:r>
              <a:rPr sz="2800" b="1" spc="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CC"/>
                </a:solidFill>
                <a:latin typeface="Arial"/>
                <a:cs typeface="Arial"/>
              </a:rPr>
              <a:t>produced.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07004" y="4121340"/>
            <a:ext cx="5022596" cy="2490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3025" y="482930"/>
            <a:ext cx="64604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"/>
                <a:cs typeface="Arial"/>
              </a:rPr>
              <a:t>How does electricity</a:t>
            </a:r>
            <a:r>
              <a:rPr sz="4400" spc="-65" dirty="0">
                <a:latin typeface="Arial"/>
                <a:cs typeface="Arial"/>
              </a:rPr>
              <a:t> </a:t>
            </a:r>
            <a:r>
              <a:rPr sz="4400" dirty="0">
                <a:latin typeface="Arial"/>
                <a:cs typeface="Arial"/>
              </a:rPr>
              <a:t>flow?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54852" y="308000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42672">
            <a:solidFill>
              <a:srgbClr val="00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621282"/>
            <a:ext cx="7831455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0033CC"/>
                </a:solidFill>
                <a:latin typeface="Arial"/>
                <a:cs typeface="Arial"/>
              </a:rPr>
              <a:t>The battery in a circuit </a:t>
            </a:r>
            <a:r>
              <a:rPr sz="3200" b="1" spc="-5" dirty="0">
                <a:solidFill>
                  <a:srgbClr val="0033CC"/>
                </a:solidFill>
                <a:latin typeface="Arial"/>
                <a:cs typeface="Arial"/>
              </a:rPr>
              <a:t>gives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energy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33CC"/>
                </a:solidFill>
                <a:latin typeface="Arial"/>
                <a:cs typeface="Arial"/>
              </a:rPr>
              <a:t>to  the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electrons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33CC"/>
                </a:solidFill>
                <a:latin typeface="Arial"/>
                <a:cs typeface="Arial"/>
              </a:rPr>
              <a:t>and </a:t>
            </a:r>
            <a:r>
              <a:rPr sz="3200" b="1" spc="-5" dirty="0">
                <a:solidFill>
                  <a:srgbClr val="0033CC"/>
                </a:solidFill>
                <a:latin typeface="Arial"/>
                <a:cs typeface="Arial"/>
              </a:rPr>
              <a:t>pushes </a:t>
            </a:r>
            <a:r>
              <a:rPr sz="3200" b="1" dirty="0">
                <a:solidFill>
                  <a:srgbClr val="0033CC"/>
                </a:solidFill>
                <a:latin typeface="Arial"/>
                <a:cs typeface="Arial"/>
              </a:rPr>
              <a:t>them</a:t>
            </a:r>
            <a:r>
              <a:rPr sz="3200" b="1" spc="-17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33CC"/>
                </a:solidFill>
                <a:latin typeface="Arial"/>
                <a:cs typeface="Arial"/>
              </a:rPr>
              <a:t>around  a </a:t>
            </a:r>
            <a:r>
              <a:rPr sz="3200" b="1" spc="-5" dirty="0">
                <a:solidFill>
                  <a:srgbClr val="0033CC"/>
                </a:solidFill>
                <a:latin typeface="Arial"/>
                <a:cs typeface="Arial"/>
              </a:rPr>
              <a:t>circuit, </a:t>
            </a:r>
            <a:r>
              <a:rPr sz="3200" b="1" dirty="0">
                <a:solidFill>
                  <a:srgbClr val="0033CC"/>
                </a:solidFill>
                <a:latin typeface="Arial"/>
                <a:cs typeface="Arial"/>
              </a:rPr>
              <a:t>from the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negative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33CC"/>
                </a:solidFill>
                <a:latin typeface="Arial"/>
                <a:cs typeface="Arial"/>
              </a:rPr>
              <a:t>terminal of  the </a:t>
            </a:r>
            <a:r>
              <a:rPr sz="3200" b="1" spc="-5" dirty="0">
                <a:solidFill>
                  <a:srgbClr val="0033CC"/>
                </a:solidFill>
                <a:latin typeface="Arial"/>
                <a:cs typeface="Arial"/>
              </a:rPr>
              <a:t>cell, </a:t>
            </a:r>
            <a:r>
              <a:rPr sz="3200" b="1" dirty="0">
                <a:solidFill>
                  <a:srgbClr val="0033CC"/>
                </a:solidFill>
                <a:latin typeface="Arial"/>
                <a:cs typeface="Arial"/>
              </a:rPr>
              <a:t>round the </a:t>
            </a:r>
            <a:r>
              <a:rPr sz="3200" b="1" spc="-5" dirty="0">
                <a:solidFill>
                  <a:srgbClr val="0033CC"/>
                </a:solidFill>
                <a:latin typeface="Arial"/>
                <a:cs typeface="Arial"/>
              </a:rPr>
              <a:t>circuit </a:t>
            </a:r>
            <a:r>
              <a:rPr sz="3200" b="1" dirty="0">
                <a:solidFill>
                  <a:srgbClr val="0033CC"/>
                </a:solidFill>
                <a:latin typeface="Arial"/>
                <a:cs typeface="Arial"/>
              </a:rPr>
              <a:t>and </a:t>
            </a:r>
            <a:r>
              <a:rPr sz="3200" b="1" spc="-5" dirty="0">
                <a:solidFill>
                  <a:srgbClr val="0033CC"/>
                </a:solidFill>
                <a:latin typeface="Arial"/>
                <a:cs typeface="Arial"/>
              </a:rPr>
              <a:t>back </a:t>
            </a:r>
            <a:r>
              <a:rPr sz="3200" b="1" dirty="0">
                <a:solidFill>
                  <a:srgbClr val="0033CC"/>
                </a:solidFill>
                <a:latin typeface="Arial"/>
                <a:cs typeface="Arial"/>
              </a:rPr>
              <a:t>to  the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positive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CC"/>
                </a:solidFill>
                <a:latin typeface="Arial"/>
                <a:cs typeface="Arial"/>
              </a:rPr>
              <a:t>terminal of </a:t>
            </a:r>
            <a:r>
              <a:rPr sz="3200" b="1" dirty="0">
                <a:solidFill>
                  <a:srgbClr val="0033CC"/>
                </a:solidFill>
                <a:latin typeface="Arial"/>
                <a:cs typeface="Arial"/>
              </a:rPr>
              <a:t>the</a:t>
            </a:r>
            <a:r>
              <a:rPr sz="3200" b="1" spc="-10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CC"/>
                </a:solidFill>
                <a:latin typeface="Arial"/>
                <a:cs typeface="Arial"/>
              </a:rPr>
              <a:t>cell.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Chapter 13</vt:lpstr>
      <vt:lpstr>What is Electricity???</vt:lpstr>
      <vt:lpstr>What is an Electric</vt:lpstr>
      <vt:lpstr>Electric Charges</vt:lpstr>
      <vt:lpstr>How does electricity flow?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Chapter 13</dc:title>
  <dc:creator>staff</dc:creator>
  <cp:lastModifiedBy>sns</cp:lastModifiedBy>
  <cp:revision>1</cp:revision>
  <dcterms:created xsi:type="dcterms:W3CDTF">2006-08-16T00:00:00Z</dcterms:created>
  <dcterms:modified xsi:type="dcterms:W3CDTF">2019-11-14T09:31:26Z</dcterms:modified>
</cp:coreProperties>
</file>